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4"/>
  </p:sldMasterIdLst>
  <p:sldIdLst>
    <p:sldId id="256" r:id="rId5"/>
    <p:sldId id="269" r:id="rId6"/>
    <p:sldId id="270" r:id="rId7"/>
    <p:sldId id="263" r:id="rId8"/>
    <p:sldId id="264" r:id="rId9"/>
    <p:sldId id="265" r:id="rId10"/>
    <p:sldId id="266" r:id="rId11"/>
    <p:sldId id="267" r:id="rId12"/>
    <p:sldId id="268" r:id="rId13"/>
    <p:sldId id="258" r:id="rId14"/>
    <p:sldId id="259" r:id="rId15"/>
    <p:sldId id="261" r:id="rId16"/>
    <p:sldId id="260" r:id="rId17"/>
  </p:sldIdLst>
  <p:sldSz cx="18288000" cy="10287000"/>
  <p:notesSz cx="6858000" cy="9144000"/>
  <p:embeddedFontLst>
    <p:embeddedFont>
      <p:font typeface="Arimo" panose="020B0604020202020204" charset="0"/>
      <p:regular r:id="rId18"/>
    </p:embeddedFont>
    <p:embeddedFont>
      <p:font typeface="Lao UI" panose="020B0502040204020203" pitchFamily="34" charset="0"/>
      <p:regular r:id="rId19"/>
    </p:embeddedFont>
    <p:embeddedFont>
      <p:font typeface="Wedges" panose="020B0604020202020204" charset="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F8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0F7C22E-2C7A-447D-87C4-71AB95C88218}" v="3" dt="2024-05-09T21:17:44.16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font" Target="fonts/font1.fntdata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font" Target="fonts/font3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font" Target="fonts/font2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E439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549333" cy="10287000"/>
          </a:xfrm>
          <a:custGeom>
            <a:avLst/>
            <a:gdLst/>
            <a:ahLst/>
            <a:cxnLst/>
            <a:rect l="l" t="t" r="r" b="b"/>
            <a:pathLst>
              <a:path w="18549333" h="10287000">
                <a:moveTo>
                  <a:pt x="0" y="0"/>
                </a:moveTo>
                <a:lnTo>
                  <a:pt x="18549333" y="0"/>
                </a:lnTo>
                <a:lnTo>
                  <a:pt x="18549333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2295" b="-17040"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3" name="TextBox 3"/>
          <p:cNvSpPr txBox="1"/>
          <p:nvPr/>
        </p:nvSpPr>
        <p:spPr>
          <a:xfrm>
            <a:off x="5280988" y="4143375"/>
            <a:ext cx="7726025" cy="20265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810"/>
              </a:lnSpc>
            </a:pPr>
            <a:r>
              <a:rPr lang="en-US" sz="13175" dirty="0">
                <a:solidFill>
                  <a:srgbClr val="000000"/>
                </a:solidFill>
                <a:latin typeface="Wedges" panose="020B0604020202020204" charset="0"/>
              </a:rPr>
              <a:t>TUKANAJ</a:t>
            </a:r>
            <a:r>
              <a:rPr lang="en-US" sz="13175" dirty="0">
                <a:solidFill>
                  <a:srgbClr val="000000"/>
                </a:solidFill>
                <a:latin typeface="Wedges"/>
              </a:rPr>
              <a:t> 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8953381" y="5015865"/>
            <a:ext cx="381238" cy="2171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79"/>
              </a:lnSpc>
            </a:pPr>
            <a:r>
              <a:rPr lang="en-US" sz="1200">
                <a:solidFill>
                  <a:srgbClr val="000000"/>
                </a:solidFill>
                <a:latin typeface="Arimo"/>
              </a:rPr>
              <a:t>Texto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629400" y="5938682"/>
            <a:ext cx="4295954" cy="22073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409"/>
              </a:lnSpc>
            </a:pPr>
            <a:r>
              <a:rPr lang="en-US" sz="3150" dirty="0">
                <a:solidFill>
                  <a:srgbClr val="000000"/>
                </a:solidFill>
                <a:latin typeface="Lao UI" panose="020F0502020204030204" pitchFamily="34" charset="0"/>
                <a:cs typeface="Lao UI" panose="020F0502020204030204" pitchFamily="34" charset="0"/>
              </a:rPr>
              <a:t>2da </a:t>
            </a:r>
            <a:r>
              <a:rPr lang="en-US" sz="3150" dirty="0" err="1">
                <a:solidFill>
                  <a:srgbClr val="000000"/>
                </a:solidFill>
                <a:latin typeface="Lao UI" panose="020F0502020204030204" pitchFamily="34" charset="0"/>
                <a:cs typeface="Lao UI" panose="020F0502020204030204" pitchFamily="34" charset="0"/>
              </a:rPr>
              <a:t>entrega</a:t>
            </a:r>
            <a:endParaRPr lang="en-US" sz="3150" dirty="0">
              <a:solidFill>
                <a:srgbClr val="000000"/>
              </a:solidFill>
              <a:latin typeface="Lao UI" panose="020F0502020204030204" pitchFamily="34" charset="0"/>
              <a:cs typeface="Lao UI" panose="020F0502020204030204" pitchFamily="34" charset="0"/>
            </a:endParaRPr>
          </a:p>
          <a:p>
            <a:pPr algn="ctr">
              <a:lnSpc>
                <a:spcPts val="4409"/>
              </a:lnSpc>
            </a:pPr>
            <a:r>
              <a:rPr lang="en-US" sz="3150" dirty="0">
                <a:solidFill>
                  <a:srgbClr val="000000"/>
                </a:solidFill>
                <a:latin typeface="Lao UI" panose="020F0502020204030204" pitchFamily="34" charset="0"/>
                <a:cs typeface="Lao UI" panose="020F0502020204030204" pitchFamily="34" charset="0"/>
              </a:rPr>
              <a:t>Reynaldo </a:t>
            </a:r>
            <a:r>
              <a:rPr lang="en-US" sz="3150" dirty="0" err="1">
                <a:solidFill>
                  <a:srgbClr val="000000"/>
                </a:solidFill>
                <a:latin typeface="Lao UI" panose="020F0502020204030204" pitchFamily="34" charset="0"/>
                <a:cs typeface="Lao UI" panose="020F0502020204030204" pitchFamily="34" charset="0"/>
              </a:rPr>
              <a:t>Couoh</a:t>
            </a:r>
            <a:endParaRPr lang="en-US" sz="3150" dirty="0">
              <a:solidFill>
                <a:srgbClr val="000000"/>
              </a:solidFill>
              <a:latin typeface="Lao UI" panose="020F0502020204030204" pitchFamily="34" charset="0"/>
              <a:cs typeface="Lao UI" panose="020F0502020204030204" pitchFamily="34" charset="0"/>
            </a:endParaRPr>
          </a:p>
          <a:p>
            <a:pPr algn="ctr">
              <a:lnSpc>
                <a:spcPts val="4409"/>
              </a:lnSpc>
            </a:pPr>
            <a:r>
              <a:rPr lang="en-US" sz="3150" dirty="0">
                <a:solidFill>
                  <a:srgbClr val="000000"/>
                </a:solidFill>
                <a:latin typeface="Lao UI" panose="020F0502020204030204" pitchFamily="34" charset="0"/>
                <a:cs typeface="Lao UI" panose="020F0502020204030204" pitchFamily="34" charset="0"/>
              </a:rPr>
              <a:t>Víctor Flores</a:t>
            </a:r>
          </a:p>
          <a:p>
            <a:pPr algn="ctr">
              <a:lnSpc>
                <a:spcPts val="4409"/>
              </a:lnSpc>
            </a:pPr>
            <a:r>
              <a:rPr lang="en-US" sz="3150" dirty="0">
                <a:solidFill>
                  <a:srgbClr val="000000"/>
                </a:solidFill>
                <a:latin typeface="Lao UI" panose="020F0502020204030204" pitchFamily="34" charset="0"/>
                <a:cs typeface="Lao UI" panose="020F0502020204030204" pitchFamily="34" charset="0"/>
              </a:rPr>
              <a:t>Daniel Méndez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E439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28700"/>
            <a:ext cx="14554200" cy="5250615"/>
            <a:chOff x="0" y="-3798625"/>
            <a:chExt cx="19405602" cy="7000821"/>
          </a:xfrm>
        </p:grpSpPr>
        <p:sp>
          <p:nvSpPr>
            <p:cNvPr id="3" name="TextBox 3"/>
            <p:cNvSpPr txBox="1"/>
            <p:nvPr/>
          </p:nvSpPr>
          <p:spPr>
            <a:xfrm>
              <a:off x="0" y="2632389"/>
              <a:ext cx="8884785" cy="5698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542"/>
                </a:lnSpc>
              </a:pPr>
              <a:endParaRPr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457200" y="-3798625"/>
              <a:ext cx="18948402" cy="169790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9735"/>
                </a:lnSpc>
              </a:pPr>
              <a:r>
                <a:rPr lang="en-US" sz="8850" dirty="0">
                  <a:solidFill>
                    <a:srgbClr val="FFFFFF"/>
                  </a:solidFill>
                  <a:latin typeface="Wedges"/>
                </a:rPr>
                <a:t>Plan de </a:t>
              </a:r>
              <a:r>
                <a:rPr lang="en-US" sz="8850" dirty="0" err="1">
                  <a:solidFill>
                    <a:srgbClr val="FFFFFF"/>
                  </a:solidFill>
                  <a:latin typeface="Wedges"/>
                </a:rPr>
                <a:t>pruebas</a:t>
              </a:r>
              <a:endParaRPr lang="en-US" sz="8850" dirty="0">
                <a:solidFill>
                  <a:srgbClr val="FFFFFF"/>
                </a:solidFill>
                <a:latin typeface="Wedges"/>
              </a:endParaRPr>
            </a:p>
          </p:txBody>
        </p:sp>
      </p:grpSp>
      <p:graphicFrame>
        <p:nvGraphicFramePr>
          <p:cNvPr id="8" name="Tabla 7">
            <a:extLst>
              <a:ext uri="{FF2B5EF4-FFF2-40B4-BE49-F238E27FC236}">
                <a16:creationId xmlns:a16="http://schemas.microsoft.com/office/drawing/2014/main" id="{4F39A5AE-7F6C-7FE9-EB55-F30FA8954C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0420562"/>
              </p:ext>
            </p:extLst>
          </p:nvPr>
        </p:nvGraphicFramePr>
        <p:xfrm>
          <a:off x="1291692" y="2171700"/>
          <a:ext cx="10744200" cy="695307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490761">
                  <a:extLst>
                    <a:ext uri="{9D8B030D-6E8A-4147-A177-3AD203B41FA5}">
                      <a16:colId xmlns:a16="http://schemas.microsoft.com/office/drawing/2014/main" val="332558103"/>
                    </a:ext>
                  </a:extLst>
                </a:gridCol>
                <a:gridCol w="6586761">
                  <a:extLst>
                    <a:ext uri="{9D8B030D-6E8A-4147-A177-3AD203B41FA5}">
                      <a16:colId xmlns:a16="http://schemas.microsoft.com/office/drawing/2014/main" val="1635635683"/>
                    </a:ext>
                  </a:extLst>
                </a:gridCol>
                <a:gridCol w="666678">
                  <a:extLst>
                    <a:ext uri="{9D8B030D-6E8A-4147-A177-3AD203B41FA5}">
                      <a16:colId xmlns:a16="http://schemas.microsoft.com/office/drawing/2014/main" val="1897228601"/>
                    </a:ext>
                  </a:extLst>
                </a:gridCol>
              </a:tblGrid>
              <a:tr h="2261453">
                <a:tc>
                  <a:txBody>
                    <a:bodyPr/>
                    <a:lstStyle/>
                    <a:p>
                      <a:r>
                        <a:rPr lang="es-MX" sz="2500" b="1" kern="150" dirty="0">
                          <a:effectLst/>
                          <a:latin typeface="Aptos" panose="020B0004020202020204" pitchFamily="34" charset="0"/>
                          <a:cs typeface="Arial" panose="020B0604020202020204" pitchFamily="34" charset="0"/>
                        </a:rPr>
                        <a:t>Objetivo General del Producto</a:t>
                      </a:r>
                      <a:endParaRPr lang="es-MX" sz="2500" b="1" kern="150" dirty="0">
                        <a:effectLst/>
                        <a:latin typeface="Aptos" panose="020B0004020202020204" pitchFamily="34" charset="0"/>
                        <a:ea typeface="Droid Sans Fallback"/>
                        <a:cs typeface="Arial" panose="020B0604020202020204" pitchFamily="34" charset="0"/>
                      </a:endParaRPr>
                    </a:p>
                  </a:txBody>
                  <a:tcPr marL="2414" marR="2414" marT="2414" marB="2414"/>
                </a:tc>
                <a:tc>
                  <a:txBody>
                    <a:bodyPr/>
                    <a:lstStyle/>
                    <a:p>
                      <a:r>
                        <a:rPr lang="es-MX" sz="2500" kern="150" dirty="0">
                          <a:effectLst/>
                          <a:latin typeface="Aptos" panose="020B0004020202020204" pitchFamily="34" charset="0"/>
                          <a:cs typeface="Arial" panose="020B0604020202020204" pitchFamily="34" charset="0"/>
                        </a:rPr>
                        <a:t>La navegación en la aplicación debe ser intuitiva y sencilla tomando en cuenta que será usada mayormente por personas mayores a los 40 años. Se tiene interés en evaluar la disposición de los elementos de la interfaz, así como el tamaño, colores e iconografía usada.</a:t>
                      </a:r>
                      <a:endParaRPr lang="es-MX" sz="2500" kern="150" dirty="0">
                        <a:effectLst/>
                        <a:latin typeface="Aptos" panose="020B0004020202020204" pitchFamily="34" charset="0"/>
                        <a:ea typeface="Droid Sans Fallback"/>
                        <a:cs typeface="Arial" panose="020B0604020202020204" pitchFamily="34" charset="0"/>
                      </a:endParaRPr>
                    </a:p>
                  </a:txBody>
                  <a:tcPr marL="2414" marR="2414" marT="2414" marB="2414"/>
                </a:tc>
                <a:tc>
                  <a:txBody>
                    <a:bodyPr/>
                    <a:lstStyle/>
                    <a:p>
                      <a:r>
                        <a:rPr lang="es-MX" sz="1100" kern="150">
                          <a:effectLst/>
                          <a:latin typeface="Aptos" panose="020B00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s-MX" sz="1100" kern="150">
                        <a:effectLst/>
                        <a:latin typeface="Aptos" panose="020B0004020202020204" pitchFamily="34" charset="0"/>
                        <a:ea typeface="Droid Sans Fallback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42794807"/>
                  </a:ext>
                </a:extLst>
              </a:tr>
              <a:tr h="1133141">
                <a:tc>
                  <a:txBody>
                    <a:bodyPr/>
                    <a:lstStyle/>
                    <a:p>
                      <a:r>
                        <a:rPr lang="es-MX" sz="2500" b="1" kern="150">
                          <a:effectLst/>
                          <a:latin typeface="Aptos" panose="020B0004020202020204" pitchFamily="34" charset="0"/>
                          <a:cs typeface="Arial" panose="020B0604020202020204" pitchFamily="34" charset="0"/>
                        </a:rPr>
                        <a:t>Metas de Usabilidad Cuantitativas para el Producto</a:t>
                      </a:r>
                      <a:endParaRPr lang="es-MX" sz="2500" b="1" kern="150">
                        <a:effectLst/>
                        <a:latin typeface="Aptos" panose="020B0004020202020204" pitchFamily="34" charset="0"/>
                        <a:ea typeface="Droid Sans Fallback"/>
                        <a:cs typeface="Arial" panose="020B0604020202020204" pitchFamily="34" charset="0"/>
                      </a:endParaRPr>
                    </a:p>
                  </a:txBody>
                  <a:tcPr marL="2414" marR="2414" marT="2414" marB="2414"/>
                </a:tc>
                <a:tc>
                  <a:txBody>
                    <a:bodyPr/>
                    <a:lstStyle/>
                    <a:p>
                      <a:r>
                        <a:rPr lang="es-MX" sz="2500" kern="150">
                          <a:effectLst/>
                          <a:latin typeface="Aptos" panose="020B0004020202020204" pitchFamily="34" charset="0"/>
                          <a:cs typeface="Arial" panose="020B0604020202020204" pitchFamily="34" charset="0"/>
                        </a:rPr>
                        <a:t>Los usuarios deberán poder completar una lección en no más de 5 minutos.</a:t>
                      </a:r>
                      <a:endParaRPr lang="es-MX" sz="2500" kern="150">
                        <a:effectLst/>
                        <a:latin typeface="Aptos" panose="020B0004020202020204" pitchFamily="34" charset="0"/>
                        <a:ea typeface="Droid Sans Fallback"/>
                        <a:cs typeface="Arial" panose="020B0604020202020204" pitchFamily="34" charset="0"/>
                      </a:endParaRPr>
                    </a:p>
                  </a:txBody>
                  <a:tcPr marL="2414" marR="2414" marT="2414" marB="2414"/>
                </a:tc>
                <a:tc>
                  <a:txBody>
                    <a:bodyPr/>
                    <a:lstStyle/>
                    <a:p>
                      <a:r>
                        <a:rPr lang="es-MX" sz="1100" kern="150">
                          <a:effectLst/>
                          <a:latin typeface="Aptos" panose="020B00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s-MX" sz="1100" kern="150">
                        <a:effectLst/>
                        <a:latin typeface="Aptos" panose="020B0004020202020204" pitchFamily="34" charset="0"/>
                        <a:ea typeface="Droid Sans Fallback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434959299"/>
                  </a:ext>
                </a:extLst>
              </a:tr>
              <a:tr h="1885349">
                <a:tc>
                  <a:txBody>
                    <a:bodyPr/>
                    <a:lstStyle/>
                    <a:p>
                      <a:r>
                        <a:rPr lang="es-MX" sz="2500" b="1" kern="150" dirty="0">
                          <a:effectLst/>
                          <a:latin typeface="Aptos" panose="020B0004020202020204" pitchFamily="34" charset="0"/>
                          <a:cs typeface="Arial" panose="020B0604020202020204" pitchFamily="34" charset="0"/>
                        </a:rPr>
                        <a:t>Preocupación General en esta Prueba:</a:t>
                      </a:r>
                      <a:endParaRPr lang="es-MX" sz="2500" b="1" kern="150" dirty="0">
                        <a:effectLst/>
                        <a:latin typeface="Aptos" panose="020B0004020202020204" pitchFamily="34" charset="0"/>
                        <a:ea typeface="Droid Sans Fallback"/>
                        <a:cs typeface="Arial" panose="020B0604020202020204" pitchFamily="34" charset="0"/>
                      </a:endParaRPr>
                    </a:p>
                  </a:txBody>
                  <a:tcPr marL="2414" marR="2414" marT="2414" marB="2414"/>
                </a:tc>
                <a:tc>
                  <a:txBody>
                    <a:bodyPr/>
                    <a:lstStyle/>
                    <a:p>
                      <a:r>
                        <a:rPr lang="es-MX" sz="2500" kern="150" dirty="0">
                          <a:effectLst/>
                          <a:latin typeface="Aptos" panose="020B0004020202020204" pitchFamily="34" charset="0"/>
                          <a:cs typeface="Arial" panose="020B0604020202020204" pitchFamily="34" charset="0"/>
                        </a:rPr>
                        <a:t>Nos interesa corroborar que los elementos de la pantalla sean auto explicativos e intuitivos para que los usuarios puedan aprender Maya sin preocuparse por la parte tecnológica.</a:t>
                      </a:r>
                    </a:p>
                    <a:p>
                      <a:r>
                        <a:rPr lang="es-MX" sz="2500" kern="150" dirty="0">
                          <a:effectLst/>
                          <a:latin typeface="Aptos" panose="020B00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s-MX" sz="2500" kern="150" dirty="0">
                        <a:effectLst/>
                        <a:latin typeface="Aptos" panose="020B0004020202020204" pitchFamily="34" charset="0"/>
                        <a:ea typeface="Droid Sans Fallback"/>
                        <a:cs typeface="Arial" panose="020B0604020202020204" pitchFamily="34" charset="0"/>
                      </a:endParaRPr>
                    </a:p>
                  </a:txBody>
                  <a:tcPr marL="2414" marR="2414" marT="2414" marB="2414"/>
                </a:tc>
                <a:tc>
                  <a:txBody>
                    <a:bodyPr/>
                    <a:lstStyle/>
                    <a:p>
                      <a:r>
                        <a:rPr lang="es-MX" sz="1100" kern="150">
                          <a:effectLst/>
                          <a:latin typeface="Aptos" panose="020B00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s-MX" sz="1100" kern="150">
                        <a:effectLst/>
                        <a:latin typeface="Aptos" panose="020B0004020202020204" pitchFamily="34" charset="0"/>
                        <a:ea typeface="Droid Sans Fallback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702115043"/>
                  </a:ext>
                </a:extLst>
              </a:tr>
              <a:tr h="1509245">
                <a:tc>
                  <a:txBody>
                    <a:bodyPr/>
                    <a:lstStyle/>
                    <a:p>
                      <a:r>
                        <a:rPr lang="es-MX" sz="2500" b="1" kern="150" dirty="0">
                          <a:effectLst/>
                          <a:latin typeface="Aptos" panose="020B0004020202020204" pitchFamily="34" charset="0"/>
                          <a:cs typeface="Arial" panose="020B0604020202020204" pitchFamily="34" charset="0"/>
                        </a:rPr>
                        <a:t>Preocupaciones Específicas para esta  Prueba:</a:t>
                      </a:r>
                      <a:endParaRPr lang="es-MX" sz="2500" b="1" kern="150" dirty="0">
                        <a:effectLst/>
                        <a:latin typeface="Aptos" panose="020B0004020202020204" pitchFamily="34" charset="0"/>
                        <a:ea typeface="Droid Sans Fallback"/>
                        <a:cs typeface="Arial" panose="020B0604020202020204" pitchFamily="34" charset="0"/>
                      </a:endParaRPr>
                    </a:p>
                  </a:txBody>
                  <a:tcPr marL="2414" marR="2414" marT="2414" marB="2414"/>
                </a:tc>
                <a:tc gridSpan="2">
                  <a:txBody>
                    <a:bodyPr/>
                    <a:lstStyle/>
                    <a:p>
                      <a:r>
                        <a:rPr lang="es-MX" sz="2500" kern="150" dirty="0">
                          <a:effectLst/>
                          <a:latin typeface="Aptos" panose="020B0004020202020204" pitchFamily="34" charset="0"/>
                          <a:cs typeface="Arial" panose="020B0604020202020204" pitchFamily="34" charset="0"/>
                        </a:rPr>
                        <a:t>Nos preocupa corroborar que la disposición y tamaño de los elementos sean los correctos, que los usuarios puedan leer y entender los textos, así como que los gestos y toques sean fáciles.</a:t>
                      </a:r>
                      <a:endParaRPr lang="es-MX" sz="3500" dirty="0"/>
                    </a:p>
                  </a:txBody>
                  <a:tcPr marL="80594" marR="80594" marT="40297" marB="40297"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66851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E439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5A3EB7A1-3C65-4C6B-DB35-26FF7CEFAC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536371"/>
              </p:ext>
            </p:extLst>
          </p:nvPr>
        </p:nvGraphicFramePr>
        <p:xfrm>
          <a:off x="1066801" y="749800"/>
          <a:ext cx="10210800" cy="832607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95898">
                  <a:extLst>
                    <a:ext uri="{9D8B030D-6E8A-4147-A177-3AD203B41FA5}">
                      <a16:colId xmlns:a16="http://schemas.microsoft.com/office/drawing/2014/main" val="2558836155"/>
                    </a:ext>
                  </a:extLst>
                </a:gridCol>
                <a:gridCol w="206877">
                  <a:extLst>
                    <a:ext uri="{9D8B030D-6E8A-4147-A177-3AD203B41FA5}">
                      <a16:colId xmlns:a16="http://schemas.microsoft.com/office/drawing/2014/main" val="4280920942"/>
                    </a:ext>
                  </a:extLst>
                </a:gridCol>
                <a:gridCol w="8308025">
                  <a:extLst>
                    <a:ext uri="{9D8B030D-6E8A-4147-A177-3AD203B41FA5}">
                      <a16:colId xmlns:a16="http://schemas.microsoft.com/office/drawing/2014/main" val="200920876"/>
                    </a:ext>
                  </a:extLst>
                </a:gridCol>
              </a:tblGrid>
              <a:tr h="543809">
                <a:tc gridSpan="3">
                  <a:txBody>
                    <a:bodyPr/>
                    <a:lstStyle/>
                    <a:p>
                      <a:r>
                        <a:rPr lang="es-MX" sz="2400" kern="150">
                          <a:effectLst/>
                          <a:latin typeface="Aptos" panose="020B0004020202020204" pitchFamily="34" charset="0"/>
                        </a:rPr>
                        <a:t>PERFIL DE USUARIO</a:t>
                      </a:r>
                      <a:endParaRPr lang="es-MX" sz="2400" kern="150">
                        <a:effectLst/>
                        <a:latin typeface="Aptos" panose="020B0004020202020204" pitchFamily="34" charset="0"/>
                        <a:ea typeface="Droid Sans Fallback"/>
                        <a:cs typeface="Lohit Hindi"/>
                      </a:endParaRPr>
                    </a:p>
                  </a:txBody>
                  <a:tcPr marL="86640" marR="86640" marT="43320" marB="43320"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8462584"/>
                  </a:ext>
                </a:extLst>
              </a:tr>
              <a:tr h="1265805">
                <a:tc gridSpan="2">
                  <a:txBody>
                    <a:bodyPr/>
                    <a:lstStyle/>
                    <a:p>
                      <a:r>
                        <a:rPr lang="es-MX" sz="2400" b="1" kern="150" dirty="0">
                          <a:effectLst/>
                          <a:latin typeface="Aptos" panose="020B0004020202020204" pitchFamily="34" charset="0"/>
                        </a:rPr>
                        <a:t>1. Nombre del Producto:</a:t>
                      </a:r>
                      <a:endParaRPr lang="es-MX" sz="2400" b="1" kern="150" dirty="0">
                        <a:effectLst/>
                        <a:latin typeface="Aptos" panose="020B0004020202020204" pitchFamily="34" charset="0"/>
                        <a:ea typeface="Droid Sans Fallback"/>
                        <a:cs typeface="Lohit Hindi"/>
                      </a:endParaRPr>
                    </a:p>
                  </a:txBody>
                  <a:tcPr marL="86640" marR="86640" marT="43320" marB="43320"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2400" kern="150" dirty="0">
                          <a:effectLst/>
                          <a:latin typeface="Aptos" panose="020B0004020202020204" pitchFamily="34" charset="0"/>
                        </a:rPr>
                        <a:t>Tukanaj</a:t>
                      </a:r>
                      <a:endParaRPr lang="es-MX" sz="2400" kern="150" dirty="0">
                        <a:effectLst/>
                        <a:latin typeface="Aptos" panose="020B0004020202020204" pitchFamily="34" charset="0"/>
                        <a:ea typeface="Droid Sans Fallback"/>
                        <a:cs typeface="Lohit Hindi"/>
                      </a:endParaRPr>
                    </a:p>
                  </a:txBody>
                  <a:tcPr marL="69823" marR="69823" marT="69823" marB="69823"/>
                </a:tc>
                <a:extLst>
                  <a:ext uri="{0D108BD9-81ED-4DB2-BD59-A6C34878D82A}">
                    <a16:rowId xmlns:a16="http://schemas.microsoft.com/office/drawing/2014/main" val="1427404023"/>
                  </a:ext>
                </a:extLst>
              </a:tr>
              <a:tr h="543809">
                <a:tc gridSpan="3">
                  <a:txBody>
                    <a:bodyPr/>
                    <a:lstStyle/>
                    <a:p>
                      <a:r>
                        <a:rPr lang="es-MX" sz="2400" b="1" kern="150" dirty="0">
                          <a:effectLst/>
                          <a:latin typeface="Aptos" panose="020B0004020202020204" pitchFamily="34" charset="0"/>
                        </a:rPr>
                        <a:t>2. Características Generales de la población de usuarios.</a:t>
                      </a:r>
                      <a:endParaRPr lang="es-MX" sz="2400" b="1" kern="150" dirty="0">
                        <a:effectLst/>
                        <a:latin typeface="Aptos" panose="020B0004020202020204" pitchFamily="34" charset="0"/>
                        <a:ea typeface="Droid Sans Fallback"/>
                        <a:cs typeface="Lohit Hindi"/>
                      </a:endParaRPr>
                    </a:p>
                  </a:txBody>
                  <a:tcPr marL="86640" marR="86640" marT="43320" marB="43320"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6413881"/>
                  </a:ext>
                </a:extLst>
              </a:tr>
              <a:tr h="904807">
                <a:tc>
                  <a:txBody>
                    <a:bodyPr/>
                    <a:lstStyle/>
                    <a:p>
                      <a:r>
                        <a:rPr lang="es-MX" sz="2400" kern="150">
                          <a:effectLst/>
                          <a:latin typeface="Aptos" panose="020B0004020202020204" pitchFamily="34" charset="0"/>
                        </a:rPr>
                        <a:t> </a:t>
                      </a:r>
                      <a:endParaRPr lang="es-MX" sz="2400" kern="150">
                        <a:effectLst/>
                        <a:latin typeface="Aptos" panose="020B0004020202020204" pitchFamily="34" charset="0"/>
                        <a:ea typeface="Droid Sans Fallback"/>
                        <a:cs typeface="Lohit Hindi"/>
                      </a:endParaRPr>
                    </a:p>
                  </a:txBody>
                  <a:tcPr marL="69823" marR="69823" marT="69823" marB="69823"/>
                </a:tc>
                <a:tc gridSpan="2">
                  <a:txBody>
                    <a:bodyPr/>
                    <a:lstStyle/>
                    <a:p>
                      <a:r>
                        <a:rPr lang="es-MX" sz="2400" kern="150">
                          <a:effectLst/>
                          <a:latin typeface="Aptos" panose="020B0004020202020204" pitchFamily="34" charset="0"/>
                        </a:rPr>
                        <a:t>Hombre de entre 40-50 años que vive en Yucatán, pero no sabe hablar maya.</a:t>
                      </a:r>
                      <a:endParaRPr lang="es-MX" sz="2400" kern="150">
                        <a:effectLst/>
                        <a:latin typeface="Aptos" panose="020B0004020202020204" pitchFamily="34" charset="0"/>
                        <a:ea typeface="Droid Sans Fallback"/>
                        <a:cs typeface="Lohit Hindi"/>
                      </a:endParaRPr>
                    </a:p>
                  </a:txBody>
                  <a:tcPr marL="86640" marR="86640" marT="43320" marB="43320"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1456134"/>
                  </a:ext>
                </a:extLst>
              </a:tr>
              <a:tr h="543809">
                <a:tc gridSpan="3">
                  <a:txBody>
                    <a:bodyPr/>
                    <a:lstStyle/>
                    <a:p>
                      <a:r>
                        <a:rPr lang="es-MX" sz="2400" b="1" kern="150" dirty="0">
                          <a:effectLst/>
                          <a:latin typeface="Aptos" panose="020B0004020202020204" pitchFamily="34" charset="0"/>
                        </a:rPr>
                        <a:t>3. Características de los Usuarios que son relevantes para el Producto.</a:t>
                      </a:r>
                      <a:endParaRPr lang="es-MX" sz="2400" b="1" kern="150" dirty="0">
                        <a:effectLst/>
                        <a:latin typeface="Aptos" panose="020B0004020202020204" pitchFamily="34" charset="0"/>
                        <a:ea typeface="Droid Sans Fallback"/>
                        <a:cs typeface="Lohit Hindi"/>
                      </a:endParaRPr>
                    </a:p>
                  </a:txBody>
                  <a:tcPr marL="86640" marR="86640" marT="43320" marB="43320"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3604311"/>
                  </a:ext>
                </a:extLst>
              </a:tr>
              <a:tr h="904807">
                <a:tc>
                  <a:txBody>
                    <a:bodyPr/>
                    <a:lstStyle/>
                    <a:p>
                      <a:r>
                        <a:rPr lang="es-MX" sz="2400" kern="150">
                          <a:effectLst/>
                          <a:latin typeface="Aptos" panose="020B0004020202020204" pitchFamily="34" charset="0"/>
                        </a:rPr>
                        <a:t> </a:t>
                      </a:r>
                      <a:endParaRPr lang="es-MX" sz="2400" kern="150">
                        <a:effectLst/>
                        <a:latin typeface="Aptos" panose="020B0004020202020204" pitchFamily="34" charset="0"/>
                        <a:ea typeface="Droid Sans Fallback"/>
                        <a:cs typeface="Lohit Hindi"/>
                      </a:endParaRPr>
                    </a:p>
                  </a:txBody>
                  <a:tcPr marL="69823" marR="69823" marT="69823" marB="69823"/>
                </a:tc>
                <a:tc gridSpan="2">
                  <a:txBody>
                    <a:bodyPr/>
                    <a:lstStyle/>
                    <a:p>
                      <a:r>
                        <a:rPr lang="es-MX" sz="2400" kern="150" dirty="0">
                          <a:effectLst/>
                          <a:latin typeface="Aptos" panose="020B0004020202020204" pitchFamily="34" charset="0"/>
                        </a:rPr>
                        <a:t>Sin experiencia en aplicaciones de aprendizaje de idiomas.</a:t>
                      </a:r>
                    </a:p>
                    <a:p>
                      <a:r>
                        <a:rPr lang="es-MX" sz="2400" kern="150" dirty="0">
                          <a:effectLst/>
                          <a:latin typeface="Aptos" panose="020B0004020202020204" pitchFamily="34" charset="0"/>
                        </a:rPr>
                        <a:t>Habilidades básicas en el uso del celular. </a:t>
                      </a:r>
                      <a:endParaRPr lang="es-MX" sz="2400" kern="150" dirty="0">
                        <a:effectLst/>
                        <a:latin typeface="Aptos" panose="020B0004020202020204" pitchFamily="34" charset="0"/>
                        <a:ea typeface="Droid Sans Fallback"/>
                        <a:cs typeface="Lohit Hindi"/>
                      </a:endParaRPr>
                    </a:p>
                  </a:txBody>
                  <a:tcPr marL="86640" marR="86640" marT="43320" marB="43320"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262963"/>
                  </a:ext>
                </a:extLst>
              </a:tr>
              <a:tr h="904807">
                <a:tc gridSpan="3">
                  <a:txBody>
                    <a:bodyPr/>
                    <a:lstStyle/>
                    <a:p>
                      <a:r>
                        <a:rPr lang="es-MX" sz="2400" b="1" kern="150" dirty="0">
                          <a:effectLst/>
                          <a:latin typeface="Aptos" panose="020B0004020202020204" pitchFamily="34" charset="0"/>
                        </a:rPr>
                        <a:t>4. ¿Cuáles de las Características listadas en 3, deberían los participantes en el Test tener en común, y cómo están definidas?</a:t>
                      </a:r>
                      <a:endParaRPr lang="es-MX" sz="2400" b="1" kern="150" dirty="0">
                        <a:effectLst/>
                        <a:latin typeface="Aptos" panose="020B0004020202020204" pitchFamily="34" charset="0"/>
                        <a:ea typeface="Droid Sans Fallback"/>
                        <a:cs typeface="Lohit Hindi"/>
                      </a:endParaRPr>
                    </a:p>
                  </a:txBody>
                  <a:tcPr marL="86640" marR="86640" marT="43320" marB="43320"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1508178"/>
                  </a:ext>
                </a:extLst>
              </a:tr>
              <a:tr h="904807">
                <a:tc>
                  <a:txBody>
                    <a:bodyPr/>
                    <a:lstStyle/>
                    <a:p>
                      <a:r>
                        <a:rPr lang="es-MX" sz="2400" kern="150">
                          <a:effectLst/>
                          <a:latin typeface="Aptos" panose="020B0004020202020204" pitchFamily="34" charset="0"/>
                        </a:rPr>
                        <a:t> </a:t>
                      </a:r>
                      <a:endParaRPr lang="es-MX" sz="2400" kern="150">
                        <a:effectLst/>
                        <a:latin typeface="Aptos" panose="020B0004020202020204" pitchFamily="34" charset="0"/>
                        <a:ea typeface="Droid Sans Fallback"/>
                        <a:cs typeface="Lohit Hindi"/>
                      </a:endParaRPr>
                    </a:p>
                  </a:txBody>
                  <a:tcPr marL="69823" marR="69823" marT="69823" marB="69823"/>
                </a:tc>
                <a:tc gridSpan="2">
                  <a:txBody>
                    <a:bodyPr/>
                    <a:lstStyle/>
                    <a:p>
                      <a:r>
                        <a:rPr lang="es-MX" sz="2400" kern="150" dirty="0">
                          <a:effectLst/>
                          <a:latin typeface="Aptos" panose="020B0004020202020204" pitchFamily="34" charset="0"/>
                        </a:rPr>
                        <a:t>Habilidades básicas en el uso del celular, es decir conocimiento de los gestos tocar y arrastrar.</a:t>
                      </a:r>
                      <a:endParaRPr lang="es-MX" sz="2400" kern="150" dirty="0">
                        <a:effectLst/>
                        <a:latin typeface="Aptos" panose="020B0004020202020204" pitchFamily="34" charset="0"/>
                        <a:ea typeface="Droid Sans Fallback"/>
                        <a:cs typeface="Lohit Hindi"/>
                      </a:endParaRPr>
                    </a:p>
                  </a:txBody>
                  <a:tcPr marL="86640" marR="86640" marT="43320" marB="43320"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1274356"/>
                  </a:ext>
                </a:extLst>
              </a:tr>
              <a:tr h="904807">
                <a:tc gridSpan="3">
                  <a:txBody>
                    <a:bodyPr/>
                    <a:lstStyle/>
                    <a:p>
                      <a:r>
                        <a:rPr lang="es-MX" sz="2400" b="1" kern="150" dirty="0">
                          <a:effectLst/>
                          <a:latin typeface="Aptos" panose="020B0004020202020204" pitchFamily="34" charset="0"/>
                        </a:rPr>
                        <a:t>5. ¿Cuáles de las características que fueron listadas en 3, variara en la Prueba, y como están definidos?</a:t>
                      </a:r>
                      <a:endParaRPr lang="es-MX" sz="2400" b="1" kern="150" dirty="0">
                        <a:effectLst/>
                        <a:latin typeface="Aptos" panose="020B0004020202020204" pitchFamily="34" charset="0"/>
                        <a:ea typeface="Droid Sans Fallback"/>
                        <a:cs typeface="Lohit Hindi"/>
                      </a:endParaRPr>
                    </a:p>
                  </a:txBody>
                  <a:tcPr marL="86640" marR="86640" marT="43320" marB="43320"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8436763"/>
                  </a:ext>
                </a:extLst>
              </a:tr>
              <a:tr h="904807">
                <a:tc>
                  <a:txBody>
                    <a:bodyPr/>
                    <a:lstStyle/>
                    <a:p>
                      <a:r>
                        <a:rPr lang="es-MX" sz="2400" kern="150">
                          <a:effectLst/>
                          <a:latin typeface="Aptos" panose="020B0004020202020204" pitchFamily="34" charset="0"/>
                        </a:rPr>
                        <a:t> </a:t>
                      </a:r>
                      <a:endParaRPr lang="es-MX" sz="2400" kern="150">
                        <a:effectLst/>
                        <a:latin typeface="Aptos" panose="020B0004020202020204" pitchFamily="34" charset="0"/>
                        <a:ea typeface="Droid Sans Fallback"/>
                        <a:cs typeface="Lohit Hindi"/>
                      </a:endParaRPr>
                    </a:p>
                  </a:txBody>
                  <a:tcPr marL="69823" marR="69823" marT="69823" marB="69823"/>
                </a:tc>
                <a:tc gridSpan="2">
                  <a:txBody>
                    <a:bodyPr/>
                    <a:lstStyle/>
                    <a:p>
                      <a:r>
                        <a:rPr lang="es-MX" sz="2400" kern="150" dirty="0">
                          <a:effectLst/>
                          <a:latin typeface="Aptos" panose="020B0004020202020204" pitchFamily="34" charset="0"/>
                        </a:rPr>
                        <a:t> Algunas personas pueden tener alguna experiencia en el uso de aplicaciones para aprender idiomas.</a:t>
                      </a:r>
                      <a:endParaRPr lang="es-MX" sz="2400" kern="150" dirty="0">
                        <a:effectLst/>
                        <a:latin typeface="Aptos" panose="020B0004020202020204" pitchFamily="34" charset="0"/>
                        <a:ea typeface="Droid Sans Fallback"/>
                        <a:cs typeface="Lohit Hindi"/>
                      </a:endParaRPr>
                    </a:p>
                  </a:txBody>
                  <a:tcPr marL="86640" marR="86640" marT="43320" marB="43320"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374085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E439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F3CBD288-88A9-7B41-05F5-714BD0041B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7519659"/>
              </p:ext>
            </p:extLst>
          </p:nvPr>
        </p:nvGraphicFramePr>
        <p:xfrm>
          <a:off x="1371600" y="2857500"/>
          <a:ext cx="16002000" cy="72595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652017">
                  <a:extLst>
                    <a:ext uri="{9D8B030D-6E8A-4147-A177-3AD203B41FA5}">
                      <a16:colId xmlns:a16="http://schemas.microsoft.com/office/drawing/2014/main" val="645245811"/>
                    </a:ext>
                  </a:extLst>
                </a:gridCol>
                <a:gridCol w="10349983">
                  <a:extLst>
                    <a:ext uri="{9D8B030D-6E8A-4147-A177-3AD203B41FA5}">
                      <a16:colId xmlns:a16="http://schemas.microsoft.com/office/drawing/2014/main" val="3127157378"/>
                    </a:ext>
                  </a:extLst>
                </a:gridCol>
              </a:tblGrid>
              <a:tr h="1676630">
                <a:tc>
                  <a:txBody>
                    <a:bodyPr/>
                    <a:lstStyle/>
                    <a:p>
                      <a:r>
                        <a:rPr lang="es-MX" sz="3300" b="1" kern="150">
                          <a:effectLst/>
                        </a:rPr>
                        <a:t>Preocupación:</a:t>
                      </a:r>
                      <a:endParaRPr lang="es-MX" sz="3300" b="1" kern="150">
                        <a:effectLst/>
                        <a:latin typeface="Times New Roman" panose="02020603050405020304" pitchFamily="18" charset="0"/>
                        <a:ea typeface="Droid Sans Fallback"/>
                        <a:cs typeface="Lohit Hindi"/>
                      </a:endParaRPr>
                    </a:p>
                  </a:txBody>
                  <a:tcPr marL="94676" marR="94676" marT="94676" marB="94676"/>
                </a:tc>
                <a:tc>
                  <a:txBody>
                    <a:bodyPr/>
                    <a:lstStyle/>
                    <a:p>
                      <a:r>
                        <a:rPr lang="es-MX" sz="3300" kern="150" dirty="0">
                          <a:effectLst/>
                        </a:rPr>
                        <a:t>¿Los elementos de la interfaz son lo suficientemente claros para terminar una lección con éxito?</a:t>
                      </a:r>
                      <a:endParaRPr lang="es-MX" sz="3300" kern="150" dirty="0">
                        <a:effectLst/>
                        <a:latin typeface="Times New Roman" panose="02020603050405020304" pitchFamily="18" charset="0"/>
                        <a:ea typeface="Droid Sans Fallback"/>
                        <a:cs typeface="Lohit Hindi"/>
                      </a:endParaRPr>
                    </a:p>
                  </a:txBody>
                  <a:tcPr marL="94676" marR="94676" marT="94676" marB="94676"/>
                </a:tc>
                <a:extLst>
                  <a:ext uri="{0D108BD9-81ED-4DB2-BD59-A6C34878D82A}">
                    <a16:rowId xmlns:a16="http://schemas.microsoft.com/office/drawing/2014/main" val="2040112821"/>
                  </a:ext>
                </a:extLst>
              </a:tr>
              <a:tr h="2172389">
                <a:tc>
                  <a:txBody>
                    <a:bodyPr/>
                    <a:lstStyle/>
                    <a:p>
                      <a:r>
                        <a:rPr lang="es-MX" sz="3300" b="1" kern="150">
                          <a:effectLst/>
                        </a:rPr>
                        <a:t>Configuración de la Prueba:</a:t>
                      </a:r>
                      <a:endParaRPr lang="es-MX" sz="3300" b="1" kern="150">
                        <a:effectLst/>
                        <a:latin typeface="Times New Roman" panose="02020603050405020304" pitchFamily="18" charset="0"/>
                        <a:ea typeface="Droid Sans Fallback"/>
                        <a:cs typeface="Lohit Hindi"/>
                      </a:endParaRPr>
                    </a:p>
                  </a:txBody>
                  <a:tcPr marL="94676" marR="94676" marT="94676" marB="94676"/>
                </a:tc>
                <a:tc>
                  <a:txBody>
                    <a:bodyPr/>
                    <a:lstStyle/>
                    <a:p>
                      <a:r>
                        <a:rPr lang="es-MX" sz="3300" kern="150" dirty="0">
                          <a:effectLst/>
                        </a:rPr>
                        <a:t>Se les ha otorgado instrucciones de que es lo que deben hacer y el prototipo de la aplicación, a partir de ahí el usuario deberá completar la lección de la manera que mejor le parezca.</a:t>
                      </a:r>
                      <a:endParaRPr lang="es-MX" sz="3300" kern="150" dirty="0">
                        <a:effectLst/>
                        <a:latin typeface="Times New Roman" panose="02020603050405020304" pitchFamily="18" charset="0"/>
                        <a:ea typeface="Droid Sans Fallback"/>
                        <a:cs typeface="Lohit Hindi"/>
                      </a:endParaRPr>
                    </a:p>
                  </a:txBody>
                  <a:tcPr marL="94676" marR="94676" marT="94676" marB="94676"/>
                </a:tc>
                <a:extLst>
                  <a:ext uri="{0D108BD9-81ED-4DB2-BD59-A6C34878D82A}">
                    <a16:rowId xmlns:a16="http://schemas.microsoft.com/office/drawing/2014/main" val="3667416482"/>
                  </a:ext>
                </a:extLst>
              </a:tr>
              <a:tr h="1180870">
                <a:tc>
                  <a:txBody>
                    <a:bodyPr/>
                    <a:lstStyle/>
                    <a:p>
                      <a:r>
                        <a:rPr lang="es-MX" sz="3300" b="1" kern="150">
                          <a:effectLst/>
                        </a:rPr>
                        <a:t>Descripción de la Tarea:</a:t>
                      </a:r>
                      <a:endParaRPr lang="es-MX" sz="3300" b="1" kern="150">
                        <a:effectLst/>
                        <a:latin typeface="Times New Roman" panose="02020603050405020304" pitchFamily="18" charset="0"/>
                        <a:ea typeface="Droid Sans Fallback"/>
                        <a:cs typeface="Lohit Hindi"/>
                      </a:endParaRPr>
                    </a:p>
                  </a:txBody>
                  <a:tcPr marL="94676" marR="94676" marT="94676" marB="94676"/>
                </a:tc>
                <a:tc>
                  <a:txBody>
                    <a:bodyPr/>
                    <a:lstStyle/>
                    <a:p>
                      <a:r>
                        <a:rPr lang="es-MX" sz="3300" kern="150" dirty="0">
                          <a:effectLst/>
                        </a:rPr>
                        <a:t>Realizar ejercicios de aprendizaje</a:t>
                      </a:r>
                    </a:p>
                  </a:txBody>
                  <a:tcPr marL="94676" marR="94676" marT="94676" marB="94676"/>
                </a:tc>
                <a:extLst>
                  <a:ext uri="{0D108BD9-81ED-4DB2-BD59-A6C34878D82A}">
                    <a16:rowId xmlns:a16="http://schemas.microsoft.com/office/drawing/2014/main" val="274905060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MX" sz="3300" b="1" kern="150" dirty="0">
                          <a:effectLst/>
                        </a:rPr>
                        <a:t>Escenario:</a:t>
                      </a:r>
                      <a:endParaRPr lang="es-MX" sz="3300" b="1" kern="150" dirty="0">
                        <a:effectLst/>
                        <a:latin typeface="Times New Roman" panose="02020603050405020304" pitchFamily="18" charset="0"/>
                        <a:ea typeface="Droid Sans Fallback"/>
                        <a:cs typeface="Lohit Hindi"/>
                      </a:endParaRPr>
                    </a:p>
                  </a:txBody>
                  <a:tcPr marL="94676" marR="94676" marT="94676" marB="94676"/>
                </a:tc>
                <a:tc>
                  <a:txBody>
                    <a:bodyPr/>
                    <a:lstStyle/>
                    <a:p>
                      <a:r>
                        <a:rPr lang="es-MX" sz="3300" kern="15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Después de un largo día de trabajo, llegas a casa y decides seguir aprendiendo maya, tomas tu celular y abres la aplicación de Tukanaj para tomar una lección.</a:t>
                      </a:r>
                    </a:p>
                    <a:p>
                      <a:endParaRPr lang="es-MX" sz="3300" kern="150" dirty="0">
                        <a:effectLst/>
                        <a:latin typeface="Times New Roman" panose="02020603050405020304" pitchFamily="18" charset="0"/>
                        <a:ea typeface="Droid Sans Fallback"/>
                        <a:cs typeface="Lohit Hindi"/>
                      </a:endParaRPr>
                    </a:p>
                  </a:txBody>
                  <a:tcPr marL="94676" marR="94676" marT="94676" marB="94676"/>
                </a:tc>
                <a:extLst>
                  <a:ext uri="{0D108BD9-81ED-4DB2-BD59-A6C34878D82A}">
                    <a16:rowId xmlns:a16="http://schemas.microsoft.com/office/drawing/2014/main" val="2306469318"/>
                  </a:ext>
                </a:extLst>
              </a:tr>
            </a:tbl>
          </a:graphicData>
        </a:graphic>
      </p:graphicFrame>
      <p:sp>
        <p:nvSpPr>
          <p:cNvPr id="4" name="Rectangle 1">
            <a:extLst>
              <a:ext uri="{FF2B5EF4-FFF2-40B4-BE49-F238E27FC236}">
                <a16:creationId xmlns:a16="http://schemas.microsoft.com/office/drawing/2014/main" id="{BB7405E2-B08C-D507-63A6-4AB01DA538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23160" y="1178072"/>
            <a:ext cx="12603480" cy="18466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MX" altLang="zh-CN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ptos" panose="020B0004020202020204" pitchFamily="34" charset="0"/>
                <a:ea typeface="Droid Sans Fallback"/>
                <a:cs typeface="Times New Roman" panose="02020603050405020304" pitchFamily="18" charset="0"/>
              </a:rPr>
              <a:t>DESCRIPCIÓN DE LOS ESCENARIOS</a:t>
            </a:r>
            <a:endParaRPr kumimoji="0" lang="es-MX" altLang="zh-CN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ptos" panose="020B00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MX" altLang="zh-CN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ptos" panose="020B0004020202020204" pitchFamily="34" charset="0"/>
                <a:ea typeface="Droid Sans Fallback"/>
                <a:cs typeface="Times New Roman" panose="02020603050405020304" pitchFamily="18" charset="0"/>
              </a:rPr>
              <a:t>Escenario- Realizar una lección de aprendizaje de maya.</a:t>
            </a:r>
            <a:endParaRPr kumimoji="0" lang="es-MX" altLang="zh-CN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ptos" panose="020B00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MX" altLang="zh-CN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ptos" panose="020B0004020202020204" pitchFamily="34" charset="0"/>
                <a:ea typeface="Droid Sans Fallback"/>
                <a:cs typeface="Times New Roman" panose="02020603050405020304" pitchFamily="18" charset="0"/>
              </a:rPr>
              <a:t>Después de un largo día de trabajo, llegas a casa y decides seguir aprendiendo maya, tomas tu celular y abres la aplicación de Tukanaj para tomar una lección.</a:t>
            </a:r>
            <a:endParaRPr kumimoji="0" lang="es-MX" altLang="zh-CN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ptos" panose="020B00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MX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97098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Diagrama&#10;&#10;Descripción generada automáticamente">
            <a:extLst>
              <a:ext uri="{FF2B5EF4-FFF2-40B4-BE49-F238E27FC236}">
                <a16:creationId xmlns:a16="http://schemas.microsoft.com/office/drawing/2014/main" id="{0B89401A-D3B2-7EC3-1310-1252D8246F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009946"/>
            <a:ext cx="18288000" cy="2277054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9953BF5F-C026-2015-4039-10C0A5F634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05100"/>
            <a:ext cx="10058400" cy="5519853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312C52CC-0D94-3353-4F58-546CA19E35D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3156"/>
          <a:stretch/>
        </p:blipFill>
        <p:spPr>
          <a:xfrm>
            <a:off x="9174480" y="2613660"/>
            <a:ext cx="7911271" cy="5616750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624C1AAE-38F3-DC1B-DAE1-9A996744A1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6753" y="792458"/>
            <a:ext cx="8823602" cy="177548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CE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2247900"/>
            <a:ext cx="14404372" cy="6499819"/>
            <a:chOff x="0" y="944825"/>
            <a:chExt cx="19205830" cy="8666426"/>
          </a:xfrm>
        </p:grpSpPr>
        <p:sp>
          <p:nvSpPr>
            <p:cNvPr id="3" name="TextBox 3"/>
            <p:cNvSpPr txBox="1"/>
            <p:nvPr/>
          </p:nvSpPr>
          <p:spPr>
            <a:xfrm>
              <a:off x="0" y="9078909"/>
              <a:ext cx="18240630" cy="5323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249"/>
                </a:lnSpc>
              </a:pPr>
              <a:endParaRPr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965200" y="944825"/>
              <a:ext cx="18240630" cy="68095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900"/>
                </a:lnSpc>
              </a:pPr>
              <a:r>
                <a:rPr lang="en-US" sz="9000" dirty="0" err="1">
                  <a:solidFill>
                    <a:srgbClr val="000000"/>
                  </a:solidFill>
                  <a:latin typeface="Wedges"/>
                </a:rPr>
                <a:t>Definición</a:t>
              </a:r>
              <a:r>
                <a:rPr lang="en-US" sz="9000" dirty="0">
                  <a:solidFill>
                    <a:srgbClr val="000000"/>
                  </a:solidFill>
                  <a:latin typeface="Wedges"/>
                </a:rPr>
                <a:t> de </a:t>
              </a:r>
              <a:r>
                <a:rPr lang="en-US" sz="9000" dirty="0" err="1">
                  <a:solidFill>
                    <a:srgbClr val="000000"/>
                  </a:solidFill>
                  <a:latin typeface="Wedges"/>
                </a:rPr>
                <a:t>requisitos</a:t>
              </a:r>
              <a:r>
                <a:rPr lang="en-US" sz="9000" dirty="0">
                  <a:solidFill>
                    <a:srgbClr val="000000"/>
                  </a:solidFill>
                  <a:latin typeface="Wedges"/>
                </a:rPr>
                <a:t> </a:t>
              </a:r>
              <a:r>
                <a:rPr lang="en-US" sz="9000" dirty="0" err="1">
                  <a:solidFill>
                    <a:srgbClr val="000000"/>
                  </a:solidFill>
                  <a:latin typeface="Wedges"/>
                </a:rPr>
                <a:t>funcionales</a:t>
              </a:r>
              <a:r>
                <a:rPr lang="en-US" sz="9000" dirty="0">
                  <a:solidFill>
                    <a:srgbClr val="000000"/>
                  </a:solidFill>
                  <a:latin typeface="Wedges"/>
                </a:rPr>
                <a:t> y no </a:t>
              </a:r>
              <a:r>
                <a:rPr lang="en-US" sz="9000" dirty="0" err="1">
                  <a:solidFill>
                    <a:srgbClr val="000000"/>
                  </a:solidFill>
                  <a:latin typeface="Wedges"/>
                </a:rPr>
                <a:t>funcionales</a:t>
              </a:r>
              <a:endParaRPr lang="en-US" sz="9000" dirty="0">
                <a:solidFill>
                  <a:srgbClr val="000000"/>
                </a:solidFill>
                <a:latin typeface="Wedges"/>
              </a:endParaRPr>
            </a:p>
          </p:txBody>
        </p:sp>
      </p:grpSp>
      <p:sp>
        <p:nvSpPr>
          <p:cNvPr id="8" name="Freeform 5">
            <a:extLst>
              <a:ext uri="{FF2B5EF4-FFF2-40B4-BE49-F238E27FC236}">
                <a16:creationId xmlns:a16="http://schemas.microsoft.com/office/drawing/2014/main" id="{60B3482F-665A-F44A-F49D-0372E2CF2FFC}"/>
              </a:ext>
            </a:extLst>
          </p:cNvPr>
          <p:cNvSpPr/>
          <p:nvPr/>
        </p:nvSpPr>
        <p:spPr>
          <a:xfrm rot="-3959055">
            <a:off x="13170623" y="2505689"/>
            <a:ext cx="7447938" cy="5976971"/>
          </a:xfrm>
          <a:custGeom>
            <a:avLst/>
            <a:gdLst/>
            <a:ahLst/>
            <a:cxnLst/>
            <a:rect l="l" t="t" r="r" b="b"/>
            <a:pathLst>
              <a:path w="7447938" h="5976971">
                <a:moveTo>
                  <a:pt x="0" y="0"/>
                </a:moveTo>
                <a:lnTo>
                  <a:pt x="7447938" y="0"/>
                </a:lnTo>
                <a:lnTo>
                  <a:pt x="7447938" y="5976970"/>
                </a:lnTo>
                <a:lnTo>
                  <a:pt x="0" y="59769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374172F4-96A4-07F7-C71B-591EAFECD3E3}"/>
              </a:ext>
            </a:extLst>
          </p:cNvPr>
          <p:cNvSpPr txBox="1"/>
          <p:nvPr/>
        </p:nvSpPr>
        <p:spPr>
          <a:xfrm>
            <a:off x="1905000" y="7658100"/>
            <a:ext cx="739599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3200" dirty="0">
                <a:latin typeface="Lao UI" panose="020B0502040204020203" pitchFamily="34" charset="0"/>
                <a:cs typeface="Lao UI" panose="020B0502040204020203" pitchFamily="34" charset="0"/>
              </a:rPr>
              <a:t>Interfaces</a:t>
            </a:r>
          </a:p>
          <a:p>
            <a:r>
              <a:rPr lang="es-MX" sz="3200" dirty="0">
                <a:latin typeface="Lao UI" panose="020B0502040204020203" pitchFamily="34" charset="0"/>
                <a:cs typeface="Lao UI" panose="020B0502040204020203" pitchFamily="34" charset="0"/>
              </a:rPr>
              <a:t>Planeación de las pruebas de usabilidad</a:t>
            </a:r>
          </a:p>
        </p:txBody>
      </p:sp>
    </p:spTree>
    <p:extLst>
      <p:ext uri="{BB962C8B-B14F-4D97-AF65-F5344CB8AC3E}">
        <p14:creationId xmlns:p14="http://schemas.microsoft.com/office/powerpoint/2010/main" val="28721899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CE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132585"/>
            <a:ext cx="17909572" cy="7615134"/>
            <a:chOff x="0" y="-542262"/>
            <a:chExt cx="23879430" cy="10153513"/>
          </a:xfrm>
        </p:grpSpPr>
        <p:sp>
          <p:nvSpPr>
            <p:cNvPr id="3" name="TextBox 3"/>
            <p:cNvSpPr txBox="1"/>
            <p:nvPr/>
          </p:nvSpPr>
          <p:spPr>
            <a:xfrm>
              <a:off x="0" y="9078909"/>
              <a:ext cx="18240630" cy="5323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249"/>
                </a:lnSpc>
              </a:pPr>
              <a:endParaRPr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5638800" y="-542262"/>
              <a:ext cx="18240630" cy="17312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900"/>
                </a:lnSpc>
              </a:pPr>
              <a:r>
                <a:rPr lang="en-US" sz="9000" dirty="0">
                  <a:solidFill>
                    <a:srgbClr val="000000"/>
                  </a:solidFill>
                  <a:latin typeface="Wedges"/>
                </a:rPr>
                <a:t>Caso de </a:t>
              </a:r>
              <a:r>
                <a:rPr lang="en-US" sz="9000" dirty="0" err="1">
                  <a:solidFill>
                    <a:srgbClr val="000000"/>
                  </a:solidFill>
                  <a:latin typeface="Wedges"/>
                </a:rPr>
                <a:t>uso</a:t>
              </a:r>
              <a:endParaRPr lang="en-US" sz="9000" dirty="0">
                <a:solidFill>
                  <a:srgbClr val="000000"/>
                </a:solidFill>
                <a:latin typeface="Wedges"/>
              </a:endParaRPr>
            </a:p>
          </p:txBody>
        </p:sp>
      </p:grpSp>
      <p:pic>
        <p:nvPicPr>
          <p:cNvPr id="7" name="Imagen 6">
            <a:extLst>
              <a:ext uri="{FF2B5EF4-FFF2-40B4-BE49-F238E27FC236}">
                <a16:creationId xmlns:a16="http://schemas.microsoft.com/office/drawing/2014/main" id="{2651D0DA-9DA2-12B5-9F14-2678FE54DD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1390" y="2479532"/>
            <a:ext cx="9125219" cy="7356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9495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E439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nterfaz de usuario gráfica, Texto, Chat o mensaje de texto&#10;&#10;Descripción generada automáticamente">
            <a:extLst>
              <a:ext uri="{FF2B5EF4-FFF2-40B4-BE49-F238E27FC236}">
                <a16:creationId xmlns:a16="http://schemas.microsoft.com/office/drawing/2014/main" id="{9B3C0B4B-EB5F-B783-BB81-681A0F8D6F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666750"/>
            <a:ext cx="4471310" cy="8953500"/>
          </a:xfrm>
          <a:prstGeom prst="rect">
            <a:avLst/>
          </a:prstGeom>
        </p:spPr>
      </p:pic>
      <p:pic>
        <p:nvPicPr>
          <p:cNvPr id="5" name="Imagen 4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E4DAB2A0-3185-1ACA-23F0-14CC84450B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200" y="666750"/>
            <a:ext cx="4471310" cy="8953500"/>
          </a:xfrm>
          <a:prstGeom prst="rect">
            <a:avLst/>
          </a:prstGeom>
        </p:spPr>
      </p:pic>
      <p:pic>
        <p:nvPicPr>
          <p:cNvPr id="7" name="Imagen 6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C1F5102F-B40C-633D-D719-0CB0D8E9DF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15800" y="661147"/>
            <a:ext cx="4476906" cy="8964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0386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E439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A26AAC5F-0E4A-5605-D58D-EA365446FF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419100"/>
            <a:ext cx="4471310" cy="895350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51EF5827-2648-F03E-A6EF-44690875C5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9570" y="419100"/>
            <a:ext cx="4471310" cy="8953500"/>
          </a:xfrm>
          <a:prstGeom prst="rect">
            <a:avLst/>
          </a:prstGeom>
        </p:spPr>
      </p:pic>
      <p:pic>
        <p:nvPicPr>
          <p:cNvPr id="10" name="Imagen 9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E12D2BD2-1943-8448-66AC-155E38D975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4140" y="416859"/>
            <a:ext cx="4471310" cy="895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1500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E439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75C2B1DC-6F3B-B54E-ED72-85B094C522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666750"/>
            <a:ext cx="4471310" cy="895350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B0E87456-22B2-3ED9-FB32-2E4AD2FA8A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3631" y="666750"/>
            <a:ext cx="4471310" cy="895350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D53727FD-FCF0-189A-5E8E-388CB0FAE9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9862" y="666750"/>
            <a:ext cx="4471310" cy="895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3225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E439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2A81BB4A-8947-DE85-79CE-258646423C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00" y="661147"/>
            <a:ext cx="4476906" cy="8964706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9FF6A24C-A4E0-CD94-F704-02E0CC5377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8800" y="661147"/>
            <a:ext cx="4476906" cy="8964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6926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E439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494D6ED5-8BF6-2E00-01B9-1A3ED919CC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0" y="661147"/>
            <a:ext cx="4476906" cy="8964706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AA0DB50B-73E7-20D8-9984-3863F69241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1200" y="661147"/>
            <a:ext cx="4476906" cy="8964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2337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E439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Una captura de pantalla de un celular de un mensaje con una foto de una persona&#10;&#10;Descripción generada automáticamente con confianza baja">
            <a:extLst>
              <a:ext uri="{FF2B5EF4-FFF2-40B4-BE49-F238E27FC236}">
                <a16:creationId xmlns:a16="http://schemas.microsoft.com/office/drawing/2014/main" id="{C6B30E8A-9423-1EF4-D679-9975594CC6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149723"/>
            <a:ext cx="3988923" cy="7987553"/>
          </a:xfrm>
          <a:prstGeom prst="rect">
            <a:avLst/>
          </a:prstGeom>
        </p:spPr>
      </p:pic>
      <p:pic>
        <p:nvPicPr>
          <p:cNvPr id="7" name="Imagen 6" descr="Imagen que contiene animal, cd&#10;&#10;Descripción generada automáticamente">
            <a:extLst>
              <a:ext uri="{FF2B5EF4-FFF2-40B4-BE49-F238E27FC236}">
                <a16:creationId xmlns:a16="http://schemas.microsoft.com/office/drawing/2014/main" id="{7CA9FFAB-939C-B041-1753-886D54A654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1668" y="1142999"/>
            <a:ext cx="3988923" cy="7987553"/>
          </a:xfrm>
          <a:prstGeom prst="rect">
            <a:avLst/>
          </a:prstGeom>
        </p:spPr>
      </p:pic>
      <p:pic>
        <p:nvPicPr>
          <p:cNvPr id="9" name="Imagen 8" descr="Un dibujo de una persona&#10;&#10;Descripción generada automáticamente con confianza baja">
            <a:extLst>
              <a:ext uri="{FF2B5EF4-FFF2-40B4-BE49-F238E27FC236}">
                <a16:creationId xmlns:a16="http://schemas.microsoft.com/office/drawing/2014/main" id="{D1C6950E-2D5B-C284-D801-AEAF7532B7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0591" y="1142999"/>
            <a:ext cx="3992281" cy="7994277"/>
          </a:xfrm>
          <a:prstGeom prst="rect">
            <a:avLst/>
          </a:prstGeom>
        </p:spPr>
      </p:pic>
      <p:pic>
        <p:nvPicPr>
          <p:cNvPr id="11" name="Imagen 10" descr="Icono&#10;&#10;Descripción generada automáticamente con confianza baja">
            <a:extLst>
              <a:ext uri="{FF2B5EF4-FFF2-40B4-BE49-F238E27FC236}">
                <a16:creationId xmlns:a16="http://schemas.microsoft.com/office/drawing/2014/main" id="{ADBD0425-EAA2-35B9-0A40-0109678252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0801" y="1142999"/>
            <a:ext cx="3992281" cy="7994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365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13A3C6274191445A0B08C4541FAB10F" ma:contentTypeVersion="17" ma:contentTypeDescription="Create a new document." ma:contentTypeScope="" ma:versionID="bf329ad21931a38b4257329023c01f1c">
  <xsd:schema xmlns:xsd="http://www.w3.org/2001/XMLSchema" xmlns:xs="http://www.w3.org/2001/XMLSchema" xmlns:p="http://schemas.microsoft.com/office/2006/metadata/properties" xmlns:ns3="970f6d0c-e4ab-4982-837d-5e948a12aee5" xmlns:ns4="a3da0c8a-d8c4-4e0f-9b5c-f2411efe908e" targetNamespace="http://schemas.microsoft.com/office/2006/metadata/properties" ma:root="true" ma:fieldsID="d22db49c646e238604a88817a23a863e" ns3:_="" ns4:_="">
    <xsd:import namespace="970f6d0c-e4ab-4982-837d-5e948a12aee5"/>
    <xsd:import namespace="a3da0c8a-d8c4-4e0f-9b5c-f2411efe908e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MediaServiceAutoTags" minOccurs="0"/>
                <xsd:element ref="ns4:MediaLengthInSeconds" minOccurs="0"/>
                <xsd:element ref="ns4:MediaServiceAutoKeyPoints" minOccurs="0"/>
                <xsd:element ref="ns4:MediaServiceKeyPoints" minOccurs="0"/>
                <xsd:element ref="ns4:MediaServiceGenerationTime" minOccurs="0"/>
                <xsd:element ref="ns4:MediaServiceEventHashCode" minOccurs="0"/>
                <xsd:element ref="ns4:MediaServiceOCR" minOccurs="0"/>
                <xsd:element ref="ns4:MediaServiceObjectDetectorVersions" minOccurs="0"/>
                <xsd:element ref="ns4:_activity" minOccurs="0"/>
                <xsd:element ref="ns4:MediaServiceSearchProperties" minOccurs="0"/>
                <xsd:element ref="ns4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70f6d0c-e4ab-4982-837d-5e948a12aee5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3da0c8a-d8c4-4e0f-9b5c-f2411efe908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2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ObjectDetectorVersions" ma:index="2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_activity" ma:index="22" nillable="true" ma:displayName="_activity" ma:hidden="true" ma:internalName="_activity">
      <xsd:simpleType>
        <xsd:restriction base="dms:Note"/>
      </xsd:simpleType>
    </xsd:element>
    <xsd:element name="MediaServiceSearchProperties" ma:index="23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SystemTags" ma:index="24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a3da0c8a-d8c4-4e0f-9b5c-f2411efe908e" xsi:nil="true"/>
  </documentManagement>
</p:properties>
</file>

<file path=customXml/itemProps1.xml><?xml version="1.0" encoding="utf-8"?>
<ds:datastoreItem xmlns:ds="http://schemas.openxmlformats.org/officeDocument/2006/customXml" ds:itemID="{E97413B1-7047-4E2C-B0BC-634515C04F5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70f6d0c-e4ab-4982-837d-5e948a12aee5"/>
    <ds:schemaRef ds:uri="a3da0c8a-d8c4-4e0f-9b5c-f2411efe908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2B0B554-493A-43A0-8278-D16B2842332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32E91EF-58AF-4E22-B2F9-A54732879842}">
  <ds:schemaRefs>
    <ds:schemaRef ds:uri="http://www.w3.org/XML/1998/namespace"/>
    <ds:schemaRef ds:uri="http://schemas.microsoft.com/office/2006/documentManagement/types"/>
    <ds:schemaRef ds:uri="http://purl.org/dc/dcmitype/"/>
    <ds:schemaRef ds:uri="http://schemas.microsoft.com/office/infopath/2007/PartnerControls"/>
    <ds:schemaRef ds:uri="http://purl.org/dc/terms/"/>
    <ds:schemaRef ds:uri="http://schemas.openxmlformats.org/package/2006/metadata/core-properties"/>
    <ds:schemaRef ds:uri="a3da0c8a-d8c4-4e0f-9b5c-f2411efe908e"/>
    <ds:schemaRef ds:uri="970f6d0c-e4ab-4982-837d-5e948a12aee5"/>
    <ds:schemaRef ds:uri="http://schemas.microsoft.com/office/2006/metadata/properties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3001</TotalTime>
  <Words>483</Words>
  <Application>Microsoft Office PowerPoint</Application>
  <PresentationFormat>Personalizado</PresentationFormat>
  <Paragraphs>50</Paragraphs>
  <Slides>13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13</vt:i4>
      </vt:variant>
    </vt:vector>
  </HeadingPairs>
  <TitlesOfParts>
    <vt:vector size="21" baseType="lpstr">
      <vt:lpstr>Lao UI</vt:lpstr>
      <vt:lpstr>Aptos</vt:lpstr>
      <vt:lpstr>Wedges</vt:lpstr>
      <vt:lpstr>Arimo</vt:lpstr>
      <vt:lpstr>Times New Roman</vt:lpstr>
      <vt:lpstr>Arial</vt:lpstr>
      <vt:lpstr>Calibri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Tukanaj 2 entrega</dc:title>
  <dc:creator>rey</dc:creator>
  <cp:lastModifiedBy>REYNALDO ALEXANDER COUOH MARTIN</cp:lastModifiedBy>
  <cp:revision>3</cp:revision>
  <dcterms:created xsi:type="dcterms:W3CDTF">2006-08-16T00:00:00Z</dcterms:created>
  <dcterms:modified xsi:type="dcterms:W3CDTF">2024-05-20T05:19:58Z</dcterms:modified>
  <dc:identifier>DAGEG_Zo6-g</dc:identifie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0x010100E13A3C6274191445A0B08C4541FAB10F</vt:lpwstr>
  </property>
</Properties>
</file>